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89750" cy="1002188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680" y="3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5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95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r">
              <a:defRPr sz="1200"/>
            </a:lvl1pPr>
          </a:lstStyle>
          <a:p>
            <a:fld id="{8D428201-9D0B-4D71-9163-6F94BB1640D7}" type="datetimeFigureOut">
              <a:rPr lang="sv-SE" smtClean="0"/>
              <a:t>2018-04-03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036763" y="752475"/>
            <a:ext cx="2816225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6" tIns="46063" rIns="92126" bIns="4606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8975" y="4760398"/>
            <a:ext cx="5511800" cy="4509849"/>
          </a:xfrm>
          <a:prstGeom prst="rect">
            <a:avLst/>
          </a:prstGeom>
        </p:spPr>
        <p:txBody>
          <a:bodyPr vert="horz" lIns="92126" tIns="46063" rIns="92126" bIns="4606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5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902597" y="9519054"/>
            <a:ext cx="2985558" cy="501095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r">
              <a:defRPr sz="1200"/>
            </a:lvl1pPr>
          </a:lstStyle>
          <a:p>
            <a:fld id="{E507753C-3749-4A38-A237-33772A4B77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9605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036763" y="752475"/>
            <a:ext cx="2816225" cy="3757613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7753C-3749-4A38-A237-33772A4B774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421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DE9C-7857-48F6-8C80-53C2AE78957D}" type="datetime1">
              <a:rPr lang="sv-SE" smtClean="0"/>
              <a:t>2018-04-03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 Olsson AST Medical AB Rev 0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9565-DEEE-4AC9-8436-D33D3E50B5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5930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758-5C50-4469-A230-D636B9CF315B}" type="datetime1">
              <a:rPr lang="sv-SE" smtClean="0"/>
              <a:t>2018-04-03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 Olsson AST Medical AB Rev 0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9565-DEEE-4AC9-8436-D33D3E50B5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723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E2E7-D71F-486C-96DE-5A0B980D3D4C}" type="datetime1">
              <a:rPr lang="sv-SE" smtClean="0"/>
              <a:t>2018-04-03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 Olsson AST Medical AB Rev 0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9565-DEEE-4AC9-8436-D33D3E50B5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378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9C2E2-D489-4BC4-8319-9429BBAD64D6}" type="datetime1">
              <a:rPr lang="sv-SE" smtClean="0"/>
              <a:t>2018-04-03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 Olsson AST Medical AB Rev 0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9565-DEEE-4AC9-8436-D33D3E50B5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414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4464-955F-4D1E-ABE3-4B104A884AB3}" type="datetime1">
              <a:rPr lang="sv-SE" smtClean="0"/>
              <a:t>2018-04-03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 Olsson AST Medical AB Rev 0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9565-DEEE-4AC9-8436-D33D3E50B5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748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89BC-7CDA-4F15-9DF3-5639CFD228A1}" type="datetime1">
              <a:rPr lang="sv-SE" smtClean="0"/>
              <a:t>2018-04-03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 Olsson AST Medical AB Rev 0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9565-DEEE-4AC9-8436-D33D3E50B5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948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385A-DFAA-4C99-823C-6F3AB0D47425}" type="datetime1">
              <a:rPr lang="sv-SE" smtClean="0"/>
              <a:t>2018-04-03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 Olsson AST Medical AB Rev 0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9565-DEEE-4AC9-8436-D33D3E50B5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1110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5751-D811-4B2B-B701-2DFD5D7C6EB5}" type="datetime1">
              <a:rPr lang="sv-SE" smtClean="0"/>
              <a:t>2018-04-03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 Olsson AST Medical AB Rev 0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9565-DEEE-4AC9-8436-D33D3E50B5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3504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A0F1-7310-4978-9650-F05D6368C8F3}" type="datetime1">
              <a:rPr lang="sv-SE" smtClean="0"/>
              <a:t>2018-04-03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 Olsson AST Medical AB Rev 0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9565-DEEE-4AC9-8436-D33D3E50B5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517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E358-A9CB-4B39-B51F-6F4434A295B4}" type="datetime1">
              <a:rPr lang="sv-SE" smtClean="0"/>
              <a:t>2018-04-03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 Olsson AST Medical AB Rev 0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9565-DEEE-4AC9-8436-D33D3E50B5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6546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DC73-C23A-4759-BD12-6D95540743D2}" type="datetime1">
              <a:rPr lang="sv-SE" smtClean="0"/>
              <a:t>2018-04-03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 Olsson AST Medical AB Rev 0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9565-DEEE-4AC9-8436-D33D3E50B5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04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E8CD0-2328-4244-8DDB-A5C5A413E4F8}" type="datetime1">
              <a:rPr lang="sv-SE" smtClean="0"/>
              <a:t>2018-04-03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 Olsson AST Medical AB Rev 0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69565-DEEE-4AC9-8436-D33D3E50B5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077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050" y="871466"/>
            <a:ext cx="5429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 Olsson AST Medical AB Rev 0, 2018-04-03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350658" y="485485"/>
            <a:ext cx="53825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err="1">
                <a:latin typeface="Tahoma" pitchFamily="34" charset="0"/>
              </a:rPr>
              <a:t>Koppset</a:t>
            </a:r>
            <a:r>
              <a:rPr lang="sv-SE" b="1" dirty="0">
                <a:latin typeface="Tahoma" pitchFamily="34" charset="0"/>
              </a:rPr>
              <a:t> 2 Kalmar </a:t>
            </a:r>
          </a:p>
          <a:p>
            <a:r>
              <a:rPr lang="sv-SE" b="1" dirty="0">
                <a:latin typeface="Tahoma" pitchFamily="34" charset="0"/>
              </a:rPr>
              <a:t>Sterilt</a:t>
            </a:r>
          </a:p>
          <a:p>
            <a:r>
              <a:rPr lang="sv-SE" sz="1200" b="1" dirty="0">
                <a:latin typeface="Tahoma" pitchFamily="34" charset="0"/>
              </a:rPr>
              <a:t>Latexfritt</a:t>
            </a:r>
          </a:p>
          <a:p>
            <a:endParaRPr lang="sv-SE" b="1" dirty="0">
              <a:latin typeface="Tahoma" pitchFamily="34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319522" y="2923883"/>
            <a:ext cx="611207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err="1">
                <a:latin typeface="Tahoma" pitchFamily="34" charset="0"/>
              </a:rPr>
              <a:t>Färg</a:t>
            </a:r>
            <a:r>
              <a:rPr lang="en-GB" sz="1200" b="1" dirty="0">
                <a:latin typeface="Tahoma" pitchFamily="34" charset="0"/>
              </a:rPr>
              <a:t> </a:t>
            </a:r>
            <a:r>
              <a:rPr lang="en-GB" sz="1200" b="1" dirty="0" err="1">
                <a:latin typeface="Tahoma" pitchFamily="34" charset="0"/>
              </a:rPr>
              <a:t>tork</a:t>
            </a:r>
            <a:r>
              <a:rPr lang="en-GB" sz="1200" b="1" dirty="0">
                <a:latin typeface="Tahoma" pitchFamily="34" charset="0"/>
              </a:rPr>
              <a:t>:  </a:t>
            </a:r>
            <a:r>
              <a:rPr lang="en-GB" sz="1200" dirty="0" err="1">
                <a:latin typeface="Tahoma" pitchFamily="34" charset="0"/>
              </a:rPr>
              <a:t>Vit</a:t>
            </a:r>
            <a:r>
              <a:rPr lang="en-GB" sz="1200" dirty="0">
                <a:latin typeface="Tahoma" pitchFamily="34" charset="0"/>
              </a:rPr>
              <a:t>, </a:t>
            </a:r>
            <a:r>
              <a:rPr lang="en-GB" sz="1200" dirty="0" err="1">
                <a:latin typeface="Tahoma" pitchFamily="34" charset="0"/>
              </a:rPr>
              <a:t>utan</a:t>
            </a:r>
            <a:r>
              <a:rPr lang="en-GB" sz="1200" dirty="0">
                <a:latin typeface="Tahoma" pitchFamily="34" charset="0"/>
              </a:rPr>
              <a:t> </a:t>
            </a:r>
            <a:r>
              <a:rPr lang="en-GB" sz="1200" dirty="0" err="1">
                <a:latin typeface="Tahoma" pitchFamily="34" charset="0"/>
              </a:rPr>
              <a:t>optiskt</a:t>
            </a:r>
            <a:r>
              <a:rPr lang="en-GB" sz="1200" dirty="0">
                <a:latin typeface="Tahoma" pitchFamily="34" charset="0"/>
              </a:rPr>
              <a:t> </a:t>
            </a:r>
            <a:r>
              <a:rPr lang="en-GB" sz="1200" dirty="0" err="1">
                <a:latin typeface="Tahoma" pitchFamily="34" charset="0"/>
              </a:rPr>
              <a:t>blekmedel</a:t>
            </a:r>
            <a:r>
              <a:rPr lang="en-GB" sz="1200" dirty="0">
                <a:latin typeface="Tahoma" pitchFamily="34" charset="0"/>
              </a:rPr>
              <a:t>, </a:t>
            </a:r>
            <a:r>
              <a:rPr lang="en-GB" sz="1200" b="1" dirty="0" err="1">
                <a:latin typeface="Tahoma" pitchFamily="34" charset="0"/>
              </a:rPr>
              <a:t>Antal</a:t>
            </a:r>
            <a:r>
              <a:rPr lang="en-GB" sz="1200" b="1" dirty="0">
                <a:latin typeface="Tahoma" pitchFamily="34" charset="0"/>
              </a:rPr>
              <a:t> </a:t>
            </a:r>
            <a:r>
              <a:rPr lang="en-GB" sz="1200" b="1" dirty="0" err="1">
                <a:latin typeface="Tahoma" pitchFamily="34" charset="0"/>
              </a:rPr>
              <a:t>tork</a:t>
            </a:r>
            <a:r>
              <a:rPr lang="en-GB" sz="1200" b="1" dirty="0">
                <a:latin typeface="Tahoma" pitchFamily="34" charset="0"/>
              </a:rPr>
              <a:t>: </a:t>
            </a:r>
            <a:r>
              <a:rPr lang="en-GB" sz="1200" dirty="0">
                <a:latin typeface="Tahoma" pitchFamily="34" charset="0"/>
              </a:rPr>
              <a:t>10 </a:t>
            </a:r>
            <a:r>
              <a:rPr lang="en-GB" sz="1200" dirty="0" err="1">
                <a:latin typeface="Tahoma" pitchFamily="34" charset="0"/>
              </a:rPr>
              <a:t>st</a:t>
            </a:r>
            <a:r>
              <a:rPr lang="en-GB" sz="1200" dirty="0">
                <a:latin typeface="Tahoma" pitchFamily="34" charset="0"/>
              </a:rPr>
              <a:t> </a:t>
            </a:r>
          </a:p>
          <a:p>
            <a:r>
              <a:rPr lang="en-GB" sz="1200" b="1" dirty="0" err="1">
                <a:latin typeface="Tahoma" pitchFamily="34" charset="0"/>
              </a:rPr>
              <a:t>Elastisk</a:t>
            </a:r>
            <a:r>
              <a:rPr lang="en-GB" sz="1200" b="1" dirty="0">
                <a:latin typeface="Tahoma" pitchFamily="34" charset="0"/>
              </a:rPr>
              <a:t> ring: </a:t>
            </a:r>
            <a:r>
              <a:rPr lang="en-GB" sz="1200" dirty="0">
                <a:latin typeface="Tahoma" pitchFamily="34" charset="0"/>
              </a:rPr>
              <a:t>Material: </a:t>
            </a:r>
            <a:r>
              <a:rPr lang="en-GB" sz="1200" dirty="0" err="1">
                <a:latin typeface="Tahoma" pitchFamily="34" charset="0"/>
              </a:rPr>
              <a:t>Silikon</a:t>
            </a:r>
            <a:r>
              <a:rPr lang="en-GB" sz="1200" dirty="0">
                <a:latin typeface="Tahoma" pitchFamily="34" charset="0"/>
              </a:rPr>
              <a:t>             </a:t>
            </a:r>
            <a:r>
              <a:rPr lang="en-GB" sz="1200" b="1" dirty="0">
                <a:latin typeface="Tahoma" pitchFamily="34" charset="0"/>
              </a:rPr>
              <a:t>Diameter </a:t>
            </a:r>
            <a:r>
              <a:rPr lang="en-GB" sz="1200" b="1" dirty="0" err="1">
                <a:latin typeface="Tahoma" pitchFamily="34" charset="0"/>
              </a:rPr>
              <a:t>tork</a:t>
            </a:r>
            <a:r>
              <a:rPr lang="en-GB" sz="1200" dirty="0">
                <a:latin typeface="Tahoma" pitchFamily="34" charset="0"/>
              </a:rPr>
              <a:t>: 50 mm</a:t>
            </a:r>
          </a:p>
          <a:p>
            <a:endParaRPr lang="en-GB" sz="1200" b="1" dirty="0">
              <a:latin typeface="Tahoma" pitchFamily="34" charset="0"/>
            </a:endParaRPr>
          </a:p>
          <a:p>
            <a:r>
              <a:rPr lang="en-GB" sz="1200" b="1" dirty="0" err="1">
                <a:latin typeface="Tahoma" pitchFamily="34" charset="0"/>
              </a:rPr>
              <a:t>Färg</a:t>
            </a:r>
            <a:r>
              <a:rPr lang="en-GB" sz="1200" b="1" dirty="0">
                <a:latin typeface="Tahoma" pitchFamily="34" charset="0"/>
              </a:rPr>
              <a:t> </a:t>
            </a:r>
            <a:r>
              <a:rPr lang="en-GB" sz="1200" b="1" dirty="0" err="1">
                <a:latin typeface="Tahoma" pitchFamily="34" charset="0"/>
              </a:rPr>
              <a:t>kompresser</a:t>
            </a:r>
            <a:r>
              <a:rPr lang="en-GB" sz="1200" b="1" dirty="0">
                <a:latin typeface="Tahoma" pitchFamily="34" charset="0"/>
              </a:rPr>
              <a:t>: </a:t>
            </a:r>
            <a:r>
              <a:rPr lang="en-GB" sz="1200" dirty="0" err="1">
                <a:latin typeface="Tahoma" pitchFamily="34" charset="0"/>
              </a:rPr>
              <a:t>Vit</a:t>
            </a:r>
            <a:endParaRPr lang="en-GB" sz="1200" dirty="0">
              <a:latin typeface="Tahoma" pitchFamily="34" charset="0"/>
            </a:endParaRPr>
          </a:p>
          <a:p>
            <a:r>
              <a:rPr lang="en-GB" sz="1200" b="1" dirty="0" err="1">
                <a:latin typeface="Tahoma" pitchFamily="34" charset="0"/>
              </a:rPr>
              <a:t>Antal</a:t>
            </a:r>
            <a:r>
              <a:rPr lang="en-GB" sz="1200" b="1" dirty="0">
                <a:latin typeface="Tahoma" pitchFamily="34" charset="0"/>
              </a:rPr>
              <a:t> lager: </a:t>
            </a:r>
            <a:r>
              <a:rPr lang="en-GB" sz="1200" dirty="0">
                <a:latin typeface="Tahoma" pitchFamily="34" charset="0"/>
              </a:rPr>
              <a:t>8</a:t>
            </a:r>
            <a:endParaRPr lang="en-GB" sz="1200" b="1" dirty="0">
              <a:latin typeface="Tahoma" pitchFamily="34" charset="0"/>
            </a:endParaRPr>
          </a:p>
          <a:p>
            <a:endParaRPr lang="en-GB" sz="1200" dirty="0">
              <a:latin typeface="Tahoma" pitchFamily="34" charset="0"/>
            </a:endParaRPr>
          </a:p>
          <a:p>
            <a:r>
              <a:rPr lang="en-GB" sz="1200" b="1" dirty="0" err="1">
                <a:latin typeface="Tahoma" pitchFamily="34" charset="0"/>
              </a:rPr>
              <a:t>Skålar</a:t>
            </a:r>
            <a:r>
              <a:rPr lang="en-GB" sz="1200" b="1" dirty="0">
                <a:latin typeface="Tahoma" pitchFamily="34" charset="0"/>
              </a:rPr>
              <a:t>: </a:t>
            </a:r>
            <a:r>
              <a:rPr lang="en-GB" sz="1200" dirty="0" err="1">
                <a:latin typeface="Tahoma" pitchFamily="34" charset="0"/>
              </a:rPr>
              <a:t>Polypropylen</a:t>
            </a:r>
            <a:r>
              <a:rPr lang="en-GB" sz="1200" dirty="0">
                <a:latin typeface="Tahoma" pitchFamily="34" charset="0"/>
              </a:rPr>
              <a:t>, </a:t>
            </a:r>
            <a:r>
              <a:rPr lang="en-GB" sz="1200" dirty="0" err="1">
                <a:latin typeface="Tahoma" pitchFamily="34" charset="0"/>
              </a:rPr>
              <a:t>transparenta</a:t>
            </a:r>
            <a:r>
              <a:rPr lang="en-GB" sz="1200" dirty="0">
                <a:latin typeface="Tahoma" pitchFamily="34" charset="0"/>
              </a:rPr>
              <a:t> – </a:t>
            </a:r>
            <a:r>
              <a:rPr lang="en-GB" sz="1200" dirty="0" err="1">
                <a:latin typeface="Tahoma" pitchFamily="34" charset="0"/>
              </a:rPr>
              <a:t>bruksfärdiga</a:t>
            </a:r>
            <a:endParaRPr lang="en-GB" sz="1200" dirty="0">
              <a:latin typeface="Tahoma" pitchFamily="34" charset="0"/>
            </a:endParaRPr>
          </a:p>
          <a:p>
            <a:r>
              <a:rPr lang="en-GB" sz="1200" b="1" dirty="0" err="1">
                <a:latin typeface="Tahoma" pitchFamily="34" charset="0"/>
              </a:rPr>
              <a:t>Antal</a:t>
            </a:r>
            <a:r>
              <a:rPr lang="en-GB" sz="1200" b="1" dirty="0">
                <a:latin typeface="Tahoma" pitchFamily="34" charset="0"/>
              </a:rPr>
              <a:t>: 1</a:t>
            </a:r>
            <a:r>
              <a:rPr lang="en-GB" sz="1200" dirty="0">
                <a:latin typeface="Tahoma" pitchFamily="34" charset="0"/>
              </a:rPr>
              <a:t> </a:t>
            </a:r>
            <a:r>
              <a:rPr lang="en-GB" sz="1200" dirty="0" err="1">
                <a:latin typeface="Tahoma" pitchFamily="34" charset="0"/>
              </a:rPr>
              <a:t>st</a:t>
            </a:r>
            <a:r>
              <a:rPr lang="en-GB" sz="1200" dirty="0">
                <a:latin typeface="Tahoma" pitchFamily="34" charset="0"/>
              </a:rPr>
              <a:t> 500 ml, </a:t>
            </a:r>
            <a:r>
              <a:rPr lang="en-GB" sz="1200" b="1" dirty="0">
                <a:latin typeface="Tahoma" pitchFamily="34" charset="0"/>
              </a:rPr>
              <a:t>1</a:t>
            </a:r>
            <a:r>
              <a:rPr lang="en-GB" sz="1200" dirty="0">
                <a:latin typeface="Tahoma" pitchFamily="34" charset="0"/>
              </a:rPr>
              <a:t> </a:t>
            </a:r>
            <a:r>
              <a:rPr lang="en-GB" sz="1200" dirty="0" err="1">
                <a:latin typeface="Tahoma" pitchFamily="34" charset="0"/>
              </a:rPr>
              <a:t>st</a:t>
            </a:r>
            <a:r>
              <a:rPr lang="en-GB" sz="1200" dirty="0">
                <a:latin typeface="Tahoma" pitchFamily="34" charset="0"/>
              </a:rPr>
              <a:t> 250 ml, </a:t>
            </a:r>
            <a:r>
              <a:rPr lang="en-GB" sz="1200" b="1" dirty="0">
                <a:latin typeface="Tahoma" pitchFamily="34" charset="0"/>
              </a:rPr>
              <a:t>1 </a:t>
            </a:r>
            <a:r>
              <a:rPr lang="en-GB" sz="1200" dirty="0" err="1">
                <a:latin typeface="Tahoma" pitchFamily="34" charset="0"/>
              </a:rPr>
              <a:t>st</a:t>
            </a:r>
            <a:r>
              <a:rPr lang="en-GB" sz="1200" dirty="0">
                <a:latin typeface="Tahoma" pitchFamily="34" charset="0"/>
              </a:rPr>
              <a:t> </a:t>
            </a:r>
            <a:r>
              <a:rPr lang="en-GB" sz="1200" dirty="0" err="1">
                <a:latin typeface="Tahoma" pitchFamily="34" charset="0"/>
              </a:rPr>
              <a:t>rondskål</a:t>
            </a:r>
            <a:r>
              <a:rPr lang="en-GB" sz="1200" dirty="0">
                <a:latin typeface="Tahoma" pitchFamily="34" charset="0"/>
              </a:rPr>
              <a:t> 700 ml</a:t>
            </a:r>
          </a:p>
          <a:p>
            <a:endParaRPr lang="en-GB" sz="1200" dirty="0">
              <a:latin typeface="Tahoma" pitchFamily="34" charset="0"/>
            </a:endParaRPr>
          </a:p>
          <a:p>
            <a:r>
              <a:rPr lang="en-GB" sz="1200" b="1" dirty="0" err="1">
                <a:latin typeface="Tahoma" pitchFamily="34" charset="0"/>
              </a:rPr>
              <a:t>Brickor</a:t>
            </a:r>
            <a:r>
              <a:rPr lang="en-GB" sz="1200" b="1" dirty="0">
                <a:latin typeface="Tahoma" pitchFamily="34" charset="0"/>
              </a:rPr>
              <a:t>: </a:t>
            </a:r>
            <a:r>
              <a:rPr lang="en-GB" sz="1200" dirty="0" err="1">
                <a:latin typeface="Tahoma" pitchFamily="34" charset="0"/>
              </a:rPr>
              <a:t>Polystyren</a:t>
            </a:r>
            <a:endParaRPr lang="en-GB" sz="1200" dirty="0">
              <a:latin typeface="Tahoma" pitchFamily="34" charset="0"/>
            </a:endParaRPr>
          </a:p>
          <a:p>
            <a:r>
              <a:rPr lang="en-GB" sz="1200" b="1" dirty="0" err="1">
                <a:latin typeface="Tahoma" pitchFamily="34" charset="0"/>
              </a:rPr>
              <a:t>Antal</a:t>
            </a:r>
            <a:r>
              <a:rPr lang="en-GB" sz="1200" b="1" dirty="0">
                <a:latin typeface="Tahoma" pitchFamily="34" charset="0"/>
              </a:rPr>
              <a:t>: 1</a:t>
            </a:r>
            <a:r>
              <a:rPr lang="en-GB" sz="1200" dirty="0">
                <a:latin typeface="Tahoma" pitchFamily="34" charset="0"/>
              </a:rPr>
              <a:t> </a:t>
            </a:r>
            <a:r>
              <a:rPr lang="en-GB" sz="1200" dirty="0" err="1">
                <a:latin typeface="Tahoma" pitchFamily="34" charset="0"/>
              </a:rPr>
              <a:t>st</a:t>
            </a:r>
            <a:r>
              <a:rPr lang="en-GB" sz="1200" dirty="0">
                <a:latin typeface="Tahoma" pitchFamily="34" charset="0"/>
              </a:rPr>
              <a:t>: 24,5 x 15,5 x 5 cm</a:t>
            </a:r>
            <a:endParaRPr lang="en-GB" sz="1200" b="1" dirty="0">
              <a:latin typeface="Tahoma" pitchFamily="34" charset="0"/>
            </a:endParaRPr>
          </a:p>
          <a:p>
            <a:endParaRPr lang="en-GB" sz="1200" dirty="0">
              <a:latin typeface="Tahoma" pitchFamily="34" charset="0"/>
            </a:endParaRPr>
          </a:p>
          <a:p>
            <a:r>
              <a:rPr lang="sv-SE" sz="1200" b="1" dirty="0">
                <a:latin typeface="Tahoma" pitchFamily="34" charset="0"/>
              </a:rPr>
              <a:t>Sterilisering: </a:t>
            </a:r>
            <a:r>
              <a:rPr lang="sv-SE" sz="1200" dirty="0">
                <a:latin typeface="Tahoma" pitchFamily="34" charset="0"/>
              </a:rPr>
              <a:t>EO enligt ISO 11135</a:t>
            </a:r>
            <a:endParaRPr lang="en-US" sz="1200" dirty="0">
              <a:latin typeface="Tahoma" pitchFamily="34" charset="0"/>
            </a:endParaRPr>
          </a:p>
          <a:p>
            <a:endParaRPr lang="en-US" sz="1200" b="1" dirty="0">
              <a:latin typeface="Tahoma" pitchFamily="34" charset="0"/>
            </a:endParaRPr>
          </a:p>
          <a:p>
            <a:r>
              <a:rPr lang="en-US" sz="1200" b="1" dirty="0">
                <a:latin typeface="Tahoma" pitchFamily="34" charset="0"/>
              </a:rPr>
              <a:t>CE-</a:t>
            </a:r>
            <a:r>
              <a:rPr lang="en-US" sz="1200" b="1" dirty="0" err="1">
                <a:latin typeface="Tahoma" pitchFamily="34" charset="0"/>
              </a:rPr>
              <a:t>märkning</a:t>
            </a:r>
            <a:r>
              <a:rPr lang="en-US" sz="1200" b="1" dirty="0">
                <a:latin typeface="Tahoma" pitchFamily="34" charset="0"/>
              </a:rPr>
              <a:t>: </a:t>
            </a:r>
            <a:r>
              <a:rPr lang="en-US" sz="1200" dirty="0" err="1">
                <a:latin typeface="Tahoma" pitchFamily="34" charset="0"/>
              </a:rPr>
              <a:t>Klass</a:t>
            </a:r>
            <a:r>
              <a:rPr lang="en-US" sz="1200" dirty="0">
                <a:latin typeface="Tahoma" pitchFamily="34" charset="0"/>
              </a:rPr>
              <a:t> 1 </a:t>
            </a:r>
            <a:r>
              <a:rPr lang="en-US" sz="1200" dirty="0" err="1">
                <a:latin typeface="Tahoma" pitchFamily="34" charset="0"/>
              </a:rPr>
              <a:t>steril</a:t>
            </a:r>
            <a:r>
              <a:rPr lang="en-US" sz="1200" dirty="0">
                <a:latin typeface="Tahoma" pitchFamily="34" charset="0"/>
              </a:rPr>
              <a:t> </a:t>
            </a:r>
            <a:r>
              <a:rPr lang="en-US" sz="1200" dirty="0" err="1">
                <a:latin typeface="Tahoma" pitchFamily="34" charset="0"/>
              </a:rPr>
              <a:t>enl</a:t>
            </a:r>
            <a:r>
              <a:rPr lang="en-US" sz="1200" dirty="0">
                <a:latin typeface="Tahoma" pitchFamily="34" charset="0"/>
              </a:rPr>
              <a:t> MDD annex 5</a:t>
            </a:r>
          </a:p>
          <a:p>
            <a:endParaRPr lang="en-US" sz="1200" dirty="0">
              <a:latin typeface="Tahoma" pitchFamily="34" charset="0"/>
            </a:endParaRPr>
          </a:p>
          <a:p>
            <a:pPr fontAlgn="t"/>
            <a:r>
              <a:rPr lang="en-US" sz="1200" b="1" dirty="0" err="1">
                <a:latin typeface="Tahoma" pitchFamily="34" charset="0"/>
              </a:rPr>
              <a:t>Tillverkning</a:t>
            </a:r>
            <a:r>
              <a:rPr lang="en-US" sz="1200" b="1" dirty="0">
                <a:latin typeface="Tahoma" pitchFamily="34" charset="0"/>
              </a:rPr>
              <a:t>: </a:t>
            </a:r>
            <a:r>
              <a:rPr lang="en-US" sz="1200" dirty="0">
                <a:latin typeface="Tahoma" pitchFamily="34" charset="0"/>
              </a:rPr>
              <a:t>Kina</a:t>
            </a:r>
          </a:p>
          <a:p>
            <a:pPr fontAlgn="t"/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t"/>
            <a:r>
              <a:rPr lang="en-US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Certifiering</a:t>
            </a:r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sv-SE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ISO 9001:2008 &amp; ISO 13485:2012</a:t>
            </a:r>
          </a:p>
          <a:p>
            <a:pPr fontAlgn="t"/>
            <a:endParaRPr lang="sv-SE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t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Lagring:	</a:t>
            </a:r>
            <a:r>
              <a:rPr lang="sv-SE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5 år från tillverkningsdatum, på torr och sval plats utan direkt solljus eller påverkan från värmekälla</a:t>
            </a:r>
            <a:endParaRPr lang="sv-SE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348114" y="1368651"/>
            <a:ext cx="2544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Material tork: 70% viskos</a:t>
            </a:r>
          </a:p>
          <a:p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30% polyester</a:t>
            </a:r>
          </a:p>
          <a:p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Gramvikt:        30 g/m²</a:t>
            </a:r>
          </a:p>
        </p:txBody>
      </p:sp>
      <p:pic>
        <p:nvPicPr>
          <p:cNvPr id="9" name="Bildobjekt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609" y="253392"/>
            <a:ext cx="947420" cy="46418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7" y="8172400"/>
            <a:ext cx="93821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21516110-D133-4CDF-AB9D-8D903D8E7984}"/>
              </a:ext>
            </a:extLst>
          </p:cNvPr>
          <p:cNvSpPr txBox="1"/>
          <p:nvPr/>
        </p:nvSpPr>
        <p:spPr>
          <a:xfrm>
            <a:off x="344658" y="2132120"/>
            <a:ext cx="344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Material kompresser: 100% blekt bomull</a:t>
            </a:r>
          </a:p>
          <a:p>
            <a:r>
              <a:rPr lang="sv-SE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17 trådar</a:t>
            </a:r>
          </a:p>
        </p:txBody>
      </p:sp>
      <p:graphicFrame>
        <p:nvGraphicFramePr>
          <p:cNvPr id="13" name="Tabell 12">
            <a:extLst>
              <a:ext uri="{FF2B5EF4-FFF2-40B4-BE49-F238E27FC236}">
                <a16:creationId xmlns:a16="http://schemas.microsoft.com/office/drawing/2014/main" id="{7F230614-84B9-424B-9555-BEEE97D83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674890"/>
              </p:ext>
            </p:extLst>
          </p:nvPr>
        </p:nvGraphicFramePr>
        <p:xfrm>
          <a:off x="526026" y="7430720"/>
          <a:ext cx="54726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958">
                  <a:extLst>
                    <a:ext uri="{9D8B030D-6E8A-4147-A177-3AD203B41FA5}">
                      <a16:colId xmlns:a16="http://schemas.microsoft.com/office/drawing/2014/main" val="289542469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1610146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237668454"/>
                    </a:ext>
                  </a:extLst>
                </a:gridCol>
                <a:gridCol w="2176402">
                  <a:extLst>
                    <a:ext uri="{9D8B030D-6E8A-4147-A177-3AD203B41FA5}">
                      <a16:colId xmlns:a16="http://schemas.microsoft.com/office/drawing/2014/main" val="7375934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400" dirty="0"/>
                        <a:t>Art 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Inner fp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err="1"/>
                        <a:t>Avd</a:t>
                      </a:r>
                      <a:r>
                        <a:rPr lang="sv-SE" sz="1400" dirty="0"/>
                        <a:t> fp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err="1"/>
                        <a:t>Trp</a:t>
                      </a:r>
                      <a:r>
                        <a:rPr lang="sv-SE" sz="1400" dirty="0"/>
                        <a:t> fp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184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/>
                        <a:t>9158185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1 </a:t>
                      </a:r>
                      <a:r>
                        <a:rPr lang="sv-SE" sz="1400" dirty="0" err="1"/>
                        <a:t>st</a:t>
                      </a:r>
                      <a:r>
                        <a:rPr lang="sv-SE" sz="1400" dirty="0"/>
                        <a:t> 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6 x 1 </a:t>
                      </a:r>
                      <a:r>
                        <a:rPr lang="sv-SE" sz="1400" dirty="0" err="1"/>
                        <a:t>st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2 x 6 x 1 </a:t>
                      </a:r>
                      <a:r>
                        <a:rPr lang="sv-SE" sz="1400" dirty="0" err="1"/>
                        <a:t>st</a:t>
                      </a:r>
                      <a:r>
                        <a:rPr lang="sv-SE" sz="1400" dirty="0"/>
                        <a:t> = 12 </a:t>
                      </a:r>
                      <a:r>
                        <a:rPr lang="sv-SE" sz="1400" dirty="0" err="1"/>
                        <a:t>st</a:t>
                      </a:r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546347"/>
                  </a:ext>
                </a:extLst>
              </a:tr>
            </a:tbl>
          </a:graphicData>
        </a:graphic>
      </p:graphicFrame>
      <p:pic>
        <p:nvPicPr>
          <p:cNvPr id="14" name="Bildobjekt 13">
            <a:extLst>
              <a:ext uri="{FF2B5EF4-FFF2-40B4-BE49-F238E27FC236}">
                <a16:creationId xmlns:a16="http://schemas.microsoft.com/office/drawing/2014/main" id="{57EBF745-590B-428E-8250-381B26FC25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4850" y="1243342"/>
            <a:ext cx="2206647" cy="165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56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163</Words>
  <Application>Microsoft Office PowerPoint</Application>
  <PresentationFormat>Bildspel på skärmen (4:3)</PresentationFormat>
  <Paragraphs>39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Tahoma</vt:lpstr>
      <vt:lpstr>Office-tema</vt:lpstr>
      <vt:lpstr>PowerPoint-presentation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Sten</dc:creator>
  <cp:lastModifiedBy>Sten Olsson</cp:lastModifiedBy>
  <cp:revision>57</cp:revision>
  <cp:lastPrinted>2018-04-03T11:11:48Z</cp:lastPrinted>
  <dcterms:created xsi:type="dcterms:W3CDTF">2012-08-15T06:17:36Z</dcterms:created>
  <dcterms:modified xsi:type="dcterms:W3CDTF">2018-04-03T12:04:10Z</dcterms:modified>
</cp:coreProperties>
</file>